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3" r:id="rId9"/>
    <p:sldId id="267" r:id="rId10"/>
    <p:sldId id="262" r:id="rId11"/>
    <p:sldId id="264" r:id="rId12"/>
    <p:sldId id="266" r:id="rId13"/>
    <p:sldId id="276" r:id="rId14"/>
    <p:sldId id="265" r:id="rId15"/>
    <p:sldId id="277" r:id="rId16"/>
    <p:sldId id="268" r:id="rId17"/>
    <p:sldId id="269" r:id="rId18"/>
    <p:sldId id="271" r:id="rId19"/>
    <p:sldId id="272" r:id="rId20"/>
    <p:sldId id="273" r:id="rId21"/>
    <p:sldId id="275" r:id="rId2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-6" y="-1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0D7DF-2CED-C5BB-D54F-C99A0D91AF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333E6-91C8-7D89-0489-4308A9BAD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B6AD4-1525-6378-1834-FAC50798C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55F67-5EFF-EE1D-E38E-57D9287E9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19AD0-CC88-DA9B-8D0B-3E520A86E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0624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E77A1-1B12-153E-4BEA-4F0E3FA99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EDA5CB-F7F0-F209-14DF-1BB1015F7F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1AC2C-5294-750F-F1E7-6F74CF39B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5841A-19D6-B33D-142A-B15A86612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EDE4D-C166-7763-85CA-E3E1984C0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55886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2758E9-63D6-58D8-74DF-0AF9BFCDA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4CDF9-335A-C44E-1776-61CE61218D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A9E150-B22F-742B-DA64-211267A19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142CA-77A2-39CA-734B-ABD4DCAA2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66BAE-F692-7ADE-F47D-110BDF7A4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289800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D0DD8-79BB-05F8-4F39-A13F397974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32EEA-FC3B-ED5E-2AF1-A41DD49F4E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80A85-A60D-F86B-485D-C8D2C818B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403B6-84A1-9F09-69A1-1AB6A3AD5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1B1F4-6A3D-7CC8-FA37-B62BDC682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45713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9B2AB-B45C-9BB9-83A3-C6A18036E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909D83-A38C-7340-648D-D95F40032C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2825E5-17F4-942D-1278-462A2F253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C2B7E6-DDB8-0601-BCCC-26B3FEABB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CF131A-AE9E-D910-4F71-00B636499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768088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B4401-8ED8-9690-054B-81FF1B8F3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5CC8D-146A-FDB5-36BB-E8DBF2C58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AB732-AA70-07CB-3B0F-35A67709E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3D096-32B9-8F00-6BE4-0EC355778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EE6BD-5E4E-6311-347E-30C28EA0B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86780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9E8F9-3DCF-6F47-6879-7AC8A323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8CEA4-69ED-D0A4-7080-B87F1ACA5A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00C3B9-98DB-0065-9ACB-683D4F78FB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356313-9887-BAB3-8167-BCF1686DB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E07F5C-B874-B0EC-4D97-01A60E583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F4140-B8D7-914F-A146-48763611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59821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78CE2-2F47-F061-0E06-ACE85456A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E80818-561B-56AB-28AC-0A27ADF87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5DD60-E7DB-99FD-90CA-3E2B65458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D5D9B5-4B75-C5DE-88DC-347E5A861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D8FF52-481C-37C2-6DD4-C95B8B5E55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796A51-8F87-4B72-50F1-2F1FF9FE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C27699-B693-756D-3403-6B665EA09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1278F0-6D60-6675-B915-10EB0510E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174714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72F7C-BDF5-663F-4689-2612057E4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CC6154-A607-A17B-B58C-19E5609E8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8CE783-EF1D-6207-E2E5-7926B9506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3A2E6-CD55-7B85-E0C8-B62FA95CC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667732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FB6162-F94C-487E-9B2E-8F3A3E039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9510BE-6524-FF57-A18D-ECA2FE11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C679C-13D4-9346-E40F-5C6B75AE2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458930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D3DED-C182-1A52-DA72-01561AC0C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EE91B-1335-CA33-1EAA-718A6F6D5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79943-6422-1289-FB79-D4D580462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2620A-0E95-5015-938D-D93468FBA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29AF5-4681-8D03-46E0-3F5242A1D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24F5CC-7496-5F57-CAB4-5F362E28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90312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5E180-95BA-94E1-0029-C27184A8B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712C0-7C81-4D24-0C1D-35116D692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A42E3-41FE-8D97-F057-C0ACA532A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59F0-C5AA-91DD-E292-52364FC52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8C82F-1714-2ADA-A77B-F011B8A2C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174505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21C1E-DF07-AA05-87BC-1FCBEF0F6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861843-9B68-61EF-0241-8DD31DA626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D2F3AC-97AB-C37A-EB4F-BC8CA2FDE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67101-907A-2F6A-2A8C-7F88E6169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CC450-C688-38A6-5B84-85697B0D6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D8F9D1-7588-0AEE-A070-BC3A2A53D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313295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0BCC1-58DA-4747-9F79-A86A0685A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49BBFC-8518-255A-212D-DD253F7924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CB400-F087-399D-55A6-9BD4E9A61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C16B9-F346-50C0-C0C9-D2C459DB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6746C-8141-D807-2571-F78A1EBA8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731383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78F994-F503-64F9-2B0A-3B35DE38D8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DE92C8-8956-D4C6-F6FA-5CADA7A73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85B1-0DE4-4168-9D56-559DA8226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E1705-9D52-50B3-368B-4D3AE56CE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DCC63-6728-6046-312E-5322EF3CC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700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12F08-5447-289F-7CBE-63021AF5D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F54D4-CC2A-4A0D-43A0-6FBA5780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78CF2-7058-7FD7-6835-564745BD4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1A888-BE8D-3D88-E753-57FA037CA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0AE6A-6C12-0DBA-90D3-3019A583D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14825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86FA-BF32-EFE6-AA5B-106BC23B5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B90CA-9F62-8452-3DAD-71F0BC10EA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DBA8A-0D65-D6AE-2DFF-2EC4AC298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03AF6A-6201-076A-4434-15A3BF61A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AF9D61-9FED-030D-6057-C4A2FF627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2C5AEB-1A14-45CB-D4D7-8C1B6054A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94241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6CFBB-85C8-DB81-F210-94519C44F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104C-FE0F-6699-BB54-F36D9CF646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B10609-0070-41FD-3453-99C722B66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2EDB0-8052-B154-923D-258534513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D10A77-D4C6-84F7-5C2B-E1F785371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D08404-F333-30AB-E5DB-750AC296F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36709-29B6-9C49-70C0-967465D20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161DFD-2A24-2775-3EB9-A7A293F40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38352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E2AB5-4E92-783F-77DA-ADAE00A6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CEC6CB-19E0-0461-6C57-5A94135A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160E9-21A7-DDD1-F109-C17343361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29AB3-E98E-379A-ECD3-62FAD560B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53675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A5847F-2957-5A62-3530-FCE690940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ECE4A1-7080-D7EE-F64C-BC49D517D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8B14EE-1457-6833-0C67-836A7D97C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3194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E1D3C-F7AB-B9AE-3545-CE6A30AD1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9078C-DF2A-0106-485E-C29865F48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D7656-BB01-DA64-8C01-DAA15F262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6ABDF-2564-E240-924E-F64569C7D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9AC44-CAE8-32AF-E9E8-800FF1BD8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975A6-2DFD-76F8-5E49-19C659DE2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0960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DB376-87E8-AEE7-70E9-0883F14E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51B60E-C6D8-F071-CE17-BBA162FBE3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77E77B-EB39-C756-99A8-5E50F55564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C7C77-F1E6-91EB-D5E2-009C48881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E147F-9C28-0889-AEA3-498E192D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7A87FC-D73E-2BAB-876B-C8E3AB33F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0335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6E37BE-F2B2-A1B1-C7BA-13C252AC0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12424-94DB-EFD7-F0E8-C542BB75E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3D1D2-588D-B535-EA4D-73F41A67E8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FF842C-F62F-48C6-93E0-8618F1DDAB4D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523CA-E915-B3B1-593C-C055A14E3A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316F7-5395-82D2-5A8D-3285E16B8A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33DAF9-7B98-4677-9E9F-101222C1EC86}" type="slidenum">
              <a:rPr lang="vi-VN" smtClean="0"/>
              <a:t>‹#›</a:t>
            </a:fld>
            <a:endParaRPr lang="vi-VN"/>
          </a:p>
        </p:txBody>
      </p:sp>
      <p:sp>
        <p:nvSpPr>
          <p:cNvPr id="7" name="bg object 18">
            <a:extLst>
              <a:ext uri="{FF2B5EF4-FFF2-40B4-BE49-F238E27FC236}">
                <a16:creationId xmlns:a16="http://schemas.microsoft.com/office/drawing/2014/main" id="{BEBB6AF7-6F2C-29D6-ACD9-F99AAB65A8AF}"/>
              </a:ext>
            </a:extLst>
          </p:cNvPr>
          <p:cNvSpPr/>
          <p:nvPr userDrawn="1"/>
        </p:nvSpPr>
        <p:spPr>
          <a:xfrm>
            <a:off x="2808175" y="1214273"/>
            <a:ext cx="2861310" cy="57150"/>
          </a:xfrm>
          <a:custGeom>
            <a:avLst/>
            <a:gdLst/>
            <a:ahLst/>
            <a:cxnLst/>
            <a:rect l="l" t="t" r="r" b="b"/>
            <a:pathLst>
              <a:path w="2861310" h="57150">
                <a:moveTo>
                  <a:pt x="2860979" y="57150"/>
                </a:moveTo>
                <a:lnTo>
                  <a:pt x="0" y="57150"/>
                </a:lnTo>
                <a:lnTo>
                  <a:pt x="0" y="0"/>
                </a:lnTo>
                <a:lnTo>
                  <a:pt x="2860979" y="0"/>
                </a:lnTo>
                <a:lnTo>
                  <a:pt x="2860979" y="57150"/>
                </a:lnTo>
                <a:close/>
              </a:path>
            </a:pathLst>
          </a:custGeom>
          <a:solidFill>
            <a:srgbClr val="99CA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bg object 18">
            <a:extLst>
              <a:ext uri="{FF2B5EF4-FFF2-40B4-BE49-F238E27FC236}">
                <a16:creationId xmlns:a16="http://schemas.microsoft.com/office/drawing/2014/main" id="{F795B565-6F52-0FF4-D10D-F004AF10B510}"/>
              </a:ext>
            </a:extLst>
          </p:cNvPr>
          <p:cNvSpPr/>
          <p:nvPr userDrawn="1"/>
        </p:nvSpPr>
        <p:spPr>
          <a:xfrm>
            <a:off x="5669485" y="1214894"/>
            <a:ext cx="3250228" cy="57150"/>
          </a:xfrm>
          <a:custGeom>
            <a:avLst/>
            <a:gdLst/>
            <a:ahLst/>
            <a:cxnLst/>
            <a:rect l="l" t="t" r="r" b="b"/>
            <a:pathLst>
              <a:path w="2861310" h="57150">
                <a:moveTo>
                  <a:pt x="2860979" y="57150"/>
                </a:moveTo>
                <a:lnTo>
                  <a:pt x="0" y="57150"/>
                </a:lnTo>
                <a:lnTo>
                  <a:pt x="0" y="0"/>
                </a:lnTo>
                <a:lnTo>
                  <a:pt x="2860979" y="0"/>
                </a:lnTo>
                <a:lnTo>
                  <a:pt x="2860979" y="5715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605121-DE66-E8E0-D7BA-E53143C8ABB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399" y="6247235"/>
            <a:ext cx="3888497" cy="421507"/>
          </a:xfrm>
          <a:prstGeom prst="rect">
            <a:avLst/>
          </a:prstGeom>
        </p:spPr>
      </p:pic>
      <p:pic>
        <p:nvPicPr>
          <p:cNvPr id="12" name="Picture 11" descr="A yellow sign with red and blue symbols&#10;&#10;AI-generated content may be incorrect.">
            <a:extLst>
              <a:ext uri="{FF2B5EF4-FFF2-40B4-BE49-F238E27FC236}">
                <a16:creationId xmlns:a16="http://schemas.microsoft.com/office/drawing/2014/main" id="{1922B8E1-5892-B564-1FF3-9C632154376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59" y="294853"/>
            <a:ext cx="688841" cy="68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1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DA16AB-BAC0-186A-1846-E0CC6731A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54BEE1-9BF3-584F-64BD-6A651BF36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61D41-AD13-0399-8BFB-0D571FCCB3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0D0BFC-5027-4BEF-9EDB-69A81CED8166}" type="datetimeFigureOut">
              <a:rPr lang="vi-VN" smtClean="0"/>
              <a:t>26/05/2025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92044-9B86-8B2A-06C2-BC536E9E28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230AB-8FD5-B540-DC71-A3BE01DCC1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35AE1D-327E-4A2B-AB13-286B60A88872}" type="slidenum">
              <a:rPr lang="vi-VN" smtClean="0"/>
              <a:t>‹#›</a:t>
            </a:fld>
            <a:endParaRPr lang="vi-V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740DB4-8CB0-23FB-57BB-840193022AF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399" y="6247235"/>
            <a:ext cx="3888497" cy="421507"/>
          </a:xfrm>
          <a:prstGeom prst="rect">
            <a:avLst/>
          </a:prstGeom>
        </p:spPr>
      </p:pic>
      <p:pic>
        <p:nvPicPr>
          <p:cNvPr id="8" name="Picture 7" descr="A yellow sign with red and blue symbols&#10;&#10;AI-generated content may be incorrect.">
            <a:extLst>
              <a:ext uri="{FF2B5EF4-FFF2-40B4-BE49-F238E27FC236}">
                <a16:creationId xmlns:a16="http://schemas.microsoft.com/office/drawing/2014/main" id="{DF975502-3077-2989-A384-4160ACCFBA7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759" y="294853"/>
            <a:ext cx="688841" cy="688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68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29AE9-19BB-E005-7026-104FA6AA2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8468" y="1664208"/>
            <a:ext cx="9275064" cy="2101786"/>
          </a:xfrm>
        </p:spPr>
        <p:txBody>
          <a:bodyPr>
            <a:noAutofit/>
          </a:bodyPr>
          <a:lstStyle/>
          <a:p>
            <a:r>
              <a:rPr lang="vi-VN" sz="2800" b="1">
                <a:latin typeface="Arial" panose="020B0604020202020204" pitchFamily="34" charset="0"/>
                <a:cs typeface="Arial" panose="020B0604020202020204" pitchFamily="34" charset="0"/>
              </a:rPr>
              <a:t>ĐỒ ÁN TỐT NGHIỆP NGÀNH KHOA HỌC MÁY TÍNH</a:t>
            </a:r>
            <a:br>
              <a:rPr lang="vi-VN" sz="2800" b="1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vi-VN" sz="2000" b="1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vi-VN" sz="4000">
                <a:latin typeface="Arial" panose="020B0604020202020204" pitchFamily="34" charset="0"/>
                <a:cs typeface="Arial" panose="020B0604020202020204" pitchFamily="34" charset="0"/>
              </a:rPr>
              <a:t>XÂY DỰNG HỆ THỐNG ƯỚC LƯỢNG CALO TRONG BỮA ĂN BẰNG MÔ HÌNH YOLOv8</a:t>
            </a:r>
            <a:endParaRPr lang="vi-VN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CA296-67A6-2BC2-4A3A-BF437E355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7796" y="4209797"/>
            <a:ext cx="7376160" cy="1655762"/>
          </a:xfrm>
        </p:spPr>
        <p:txBody>
          <a:bodyPr/>
          <a:lstStyle/>
          <a:p>
            <a:pPr algn="l"/>
            <a:r>
              <a:rPr lang="vi-VN">
                <a:latin typeface="Arial" panose="020B0604020202020204" pitchFamily="34" charset="0"/>
                <a:cs typeface="Arial" panose="020B0604020202020204" pitchFamily="34" charset="0"/>
              </a:rPr>
              <a:t>Giảng viên hướng dẫn: 	TS. Nguyễn Mạnh Cường</a:t>
            </a:r>
          </a:p>
          <a:p>
            <a:pPr algn="l"/>
            <a:r>
              <a:rPr lang="vi-VN">
                <a:latin typeface="Arial" panose="020B0604020202020204" pitchFamily="34" charset="0"/>
                <a:cs typeface="Arial" panose="020B0604020202020204" pitchFamily="34" charset="0"/>
              </a:rPr>
              <a:t>Sinh viên thực hiện: 	Nguyễn Hồng Quân</a:t>
            </a:r>
          </a:p>
          <a:p>
            <a:pPr algn="l"/>
            <a:r>
              <a:rPr lang="vi-VN">
                <a:latin typeface="Arial" panose="020B0604020202020204" pitchFamily="34" charset="0"/>
                <a:cs typeface="Arial" panose="020B0604020202020204" pitchFamily="34" charset="0"/>
              </a:rPr>
              <a:t>Mã sinh viên:			2021600807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E8BDBE-AD78-D8C8-F652-EEB52CDC3D58}"/>
              </a:ext>
            </a:extLst>
          </p:cNvPr>
          <p:cNvSpPr txBox="1"/>
          <p:nvPr/>
        </p:nvSpPr>
        <p:spPr>
          <a:xfrm>
            <a:off x="2121408" y="491778"/>
            <a:ext cx="7488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TRƯỜNG ĐẠI HỌC CÔNG NGHIỆP HÀ NỘI</a:t>
            </a:r>
          </a:p>
          <a:p>
            <a:pPr algn="ctr"/>
            <a:r>
              <a:rPr lang="vi-VN" b="1">
                <a:latin typeface="Arial" panose="020B0604020202020204" pitchFamily="34" charset="0"/>
                <a:cs typeface="Arial" panose="020B0604020202020204" pitchFamily="34" charset="0"/>
              </a:rPr>
              <a:t>TRƯỜNG CÔNG NGHỆ THÔNG TIN VÀ TRUYỀN THÔNG</a:t>
            </a:r>
          </a:p>
        </p:txBody>
      </p:sp>
    </p:spTree>
    <p:extLst>
      <p:ext uri="{BB962C8B-B14F-4D97-AF65-F5344CB8AC3E}">
        <p14:creationId xmlns:p14="http://schemas.microsoft.com/office/powerpoint/2010/main" val="310818265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5D287-876D-B8FA-6131-9A9A04D18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96873-E383-A314-2D06-F3F0BB4D2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322" y="1882552"/>
            <a:ext cx="8563356" cy="3092895"/>
          </a:xfrm>
        </p:spPr>
        <p:txBody>
          <a:bodyPr/>
          <a:lstStyle/>
          <a:p>
            <a:pPr algn="just"/>
            <a:r>
              <a:rPr lang="vi-VN"/>
              <a:t>Mô hình học máy đơn giản.</a:t>
            </a:r>
          </a:p>
          <a:p>
            <a:pPr algn="just"/>
            <a:r>
              <a:rPr lang="vi-VN"/>
              <a:t>Được huấn luyện trên từng tập dữ liệu.</a:t>
            </a:r>
          </a:p>
          <a:p>
            <a:pPr algn="just"/>
            <a:r>
              <a:rPr lang="vi-VN"/>
              <a:t>Tìm ra mối quan hệ tuyến tính giữa thể tích và khối lượng.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DDE2676-26F6-5621-FD1E-F661852EE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 HÌNH HỒI QUY TUYẾN TÍNH</a:t>
            </a:r>
          </a:p>
        </p:txBody>
      </p:sp>
    </p:spTree>
    <p:extLst>
      <p:ext uri="{BB962C8B-B14F-4D97-AF65-F5344CB8AC3E}">
        <p14:creationId xmlns:p14="http://schemas.microsoft.com/office/powerpoint/2010/main" val="249753432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627CB8-DE6B-B8B0-AAEA-7E2D0AA4E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C4833AD-35F4-A10D-457B-928C233A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NGHIỆM VÀ KẾT QUẢ</a:t>
            </a:r>
          </a:p>
        </p:txBody>
      </p:sp>
      <p:pic>
        <p:nvPicPr>
          <p:cNvPr id="2" name="Picture 1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38738BDA-8780-34E3-4C60-3D8466015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184" y="1920242"/>
            <a:ext cx="5086616" cy="36758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5421B05-F567-12B2-4D0D-B8FC4B855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069719"/>
          </a:xfrm>
        </p:spPr>
        <p:txBody>
          <a:bodyPr>
            <a:normAutofit/>
          </a:bodyPr>
          <a:lstStyle/>
          <a:p>
            <a:r>
              <a:rPr lang="vi-VN"/>
              <a:t>Huấn luyện YOLOv8n 50 epoch trên Google Colab.</a:t>
            </a:r>
          </a:p>
          <a:p>
            <a:r>
              <a:rPr lang="vi-VN"/>
              <a:t>Tăng cường dữ liệu, dừng sớm, tối ưu bằng AdamW.</a:t>
            </a:r>
          </a:p>
        </p:txBody>
      </p:sp>
    </p:spTree>
    <p:extLst>
      <p:ext uri="{BB962C8B-B14F-4D97-AF65-F5344CB8AC3E}">
        <p14:creationId xmlns:p14="http://schemas.microsoft.com/office/powerpoint/2010/main" val="3510993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4D07D9-5642-A93A-742B-13F0EFFEA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1C139E1-6720-4259-8F7A-B10DD858D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NGHIỆM VÀ KẾT QUẢ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3B16341-3D1E-75E1-5829-41270BFC7D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0184" y="1606169"/>
            <a:ext cx="8287512" cy="7961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vi-VN"/>
              <a:t> Kết quả: nhận diện món ăn tốt, chính xác.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034DBF9-93B4-A57E-D448-D08F58C83A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5550993"/>
              </p:ext>
            </p:extLst>
          </p:nvPr>
        </p:nvGraphicFramePr>
        <p:xfrm>
          <a:off x="2011424" y="2751216"/>
          <a:ext cx="8169151" cy="2634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5658">
                  <a:extLst>
                    <a:ext uri="{9D8B030D-6E8A-4147-A177-3AD203B41FA5}">
                      <a16:colId xmlns:a16="http://schemas.microsoft.com/office/drawing/2014/main" val="3042452783"/>
                    </a:ext>
                  </a:extLst>
                </a:gridCol>
                <a:gridCol w="1426464">
                  <a:extLst>
                    <a:ext uri="{9D8B030D-6E8A-4147-A177-3AD203B41FA5}">
                      <a16:colId xmlns:a16="http://schemas.microsoft.com/office/drawing/2014/main" val="1647492069"/>
                    </a:ext>
                  </a:extLst>
                </a:gridCol>
                <a:gridCol w="1536192">
                  <a:extLst>
                    <a:ext uri="{9D8B030D-6E8A-4147-A177-3AD203B41FA5}">
                      <a16:colId xmlns:a16="http://schemas.microsoft.com/office/drawing/2014/main" val="3071100848"/>
                    </a:ext>
                  </a:extLst>
                </a:gridCol>
                <a:gridCol w="1627632">
                  <a:extLst>
                    <a:ext uri="{9D8B030D-6E8A-4147-A177-3AD203B41FA5}">
                      <a16:colId xmlns:a16="http://schemas.microsoft.com/office/drawing/2014/main" val="2242960520"/>
                    </a:ext>
                  </a:extLst>
                </a:gridCol>
                <a:gridCol w="2013205">
                  <a:extLst>
                    <a:ext uri="{9D8B030D-6E8A-4147-A177-3AD203B41FA5}">
                      <a16:colId xmlns:a16="http://schemas.microsoft.com/office/drawing/2014/main" val="1780709415"/>
                    </a:ext>
                  </a:extLst>
                </a:gridCol>
              </a:tblGrid>
              <a:tr h="1191638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</a:pPr>
                      <a:r>
                        <a:rPr lang="vi-VN"/>
                        <a:t>Chỉ số</a:t>
                      </a:r>
                    </a:p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vi-VN"/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Precision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Recall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mAP@0.5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mAP@0.5:0.95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414727"/>
                  </a:ext>
                </a:extLst>
              </a:tr>
              <a:tr h="721481"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last.pt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0.986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4548363"/>
                  </a:ext>
                </a:extLst>
              </a:tr>
              <a:tr h="721481"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best.pt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0.987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0.994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0.989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/>
                        <a:t>0.914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3792056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030935-58DB-3028-670D-EDFB28962F9B}"/>
              </a:ext>
            </a:extLst>
          </p:cNvPr>
          <p:cNvCxnSpPr>
            <a:cxnSpLocks/>
          </p:cNvCxnSpPr>
          <p:nvPr/>
        </p:nvCxnSpPr>
        <p:spPr>
          <a:xfrm>
            <a:off x="2011424" y="2751216"/>
            <a:ext cx="1565657" cy="115327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05591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15FE7-DAA8-C449-5CD5-573C5DE81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22B50-57DE-FF97-38AF-B91846BDE3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133727"/>
          </a:xfrm>
        </p:spPr>
        <p:txBody>
          <a:bodyPr>
            <a:normAutofit lnSpcReduction="10000"/>
          </a:bodyPr>
          <a:lstStyle/>
          <a:p>
            <a:r>
              <a:rPr lang="vi-VN"/>
              <a:t>Giả định hình khối của các món ăn.</a:t>
            </a:r>
          </a:p>
          <a:p>
            <a:r>
              <a:rPr lang="vi-VN"/>
              <a:t>Tính khối lượng dựa trên thể tích bằng mô hình hồi quy tuyến tính.</a:t>
            </a:r>
          </a:p>
        </p:txBody>
      </p:sp>
      <p:pic>
        <p:nvPicPr>
          <p:cNvPr id="5" name="Picture 4" descr="A computer screen shot of a code&#10;&#10;AI-generated content may be incorrect.">
            <a:extLst>
              <a:ext uri="{FF2B5EF4-FFF2-40B4-BE49-F238E27FC236}">
                <a16:creationId xmlns:a16="http://schemas.microsoft.com/office/drawing/2014/main" id="{B4EDB860-65B8-1E50-5305-AD4BBC5BCC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2" y="2322769"/>
            <a:ext cx="5181600" cy="28757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3D1E743-D891-9C15-E675-6586E84BB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NGHIỆM VÀ KẾT QUẢ</a:t>
            </a:r>
          </a:p>
        </p:txBody>
      </p:sp>
    </p:spTree>
    <p:extLst>
      <p:ext uri="{BB962C8B-B14F-4D97-AF65-F5344CB8AC3E}">
        <p14:creationId xmlns:p14="http://schemas.microsoft.com/office/powerpoint/2010/main" val="1988858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39E60-43BC-9428-FE47-F378C6311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4FFD3-A468-2949-6A23-598C3842AB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688" y="1871345"/>
            <a:ext cx="5544312" cy="238061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vi-VN"/>
              <a:t> Kết quả: Thu được bộ (hệ số hồi quy, hệ số chệch) phản ánh mật độ cấu trúc vật lý.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611CED9-6421-0560-7E25-A46B20482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NGHIỆM VÀ KẾT QUẢ</a:t>
            </a:r>
          </a:p>
        </p:txBody>
      </p:sp>
      <p:pic>
        <p:nvPicPr>
          <p:cNvPr id="2" name="Picture 1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A7A61240-0293-BD92-616F-C45D47B54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342042"/>
            <a:ext cx="5181600" cy="47478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255980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C92A7-BA10-5E72-F5B2-5AFCB90A3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FE165E5-E306-EBC6-9C89-344DC6DA0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HỆ THỐNG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A93455-6EFD-4254-7A06-6E4444A0F2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55" r="3721"/>
          <a:stretch/>
        </p:blipFill>
        <p:spPr>
          <a:xfrm>
            <a:off x="6583680" y="1450566"/>
            <a:ext cx="4778128" cy="40084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AFD9D1-2187-DBF3-D864-9DBC185FF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252" y="1450564"/>
            <a:ext cx="4617737" cy="40084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764316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FD88B-A844-CEF9-A26D-051D29B256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anana and mango on a plate&#10;&#10;AI-generated content may be incorrect.">
            <a:extLst>
              <a:ext uri="{FF2B5EF4-FFF2-40B4-BE49-F238E27FC236}">
                <a16:creationId xmlns:a16="http://schemas.microsoft.com/office/drawing/2014/main" id="{1E270C77-1C03-2105-F464-4732BCF11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958" y="1408015"/>
            <a:ext cx="4710084" cy="44613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646A441-1747-E463-9D77-998B33B07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HỆ THỐNG</a:t>
            </a:r>
          </a:p>
        </p:txBody>
      </p:sp>
    </p:spTree>
    <p:extLst>
      <p:ext uri="{BB962C8B-B14F-4D97-AF65-F5344CB8AC3E}">
        <p14:creationId xmlns:p14="http://schemas.microsoft.com/office/powerpoint/2010/main" val="4040126424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4F4DE6-AFE1-DB09-19D8-A5CEE15FC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9394FF2-41AE-8323-11BE-5D3C09079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GIAO DIỆN HỆ THỐNG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7F5379-82CD-02B0-4DD6-3299C05DB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0444" y="1354034"/>
            <a:ext cx="6172200" cy="47834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9073631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B709A3-02E7-837C-B4A0-2AF140AF2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A409644-9FF3-F92E-F0C4-55EB8BAF0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LUẬN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78274E7-6A43-940A-86C7-63378A9BBE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81488" cy="23714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vi-VN"/>
              <a:t>Kết quả thu được:</a:t>
            </a:r>
          </a:p>
          <a:p>
            <a:r>
              <a:rPr lang="vi-VN"/>
              <a:t>Đã xây dựng thành công hệ thống ước lượng calo từ hình ảnh.</a:t>
            </a:r>
          </a:p>
          <a:p>
            <a:r>
              <a:rPr lang="vi-VN"/>
              <a:t>Kết hợp tốt giữa YOLOv8 và hồi quy tuyến tính.</a:t>
            </a:r>
          </a:p>
          <a:p>
            <a:r>
              <a:rPr lang="vi-VN"/>
              <a:t>Hệ thống thân thiện dễ dàng sử dụng.</a:t>
            </a:r>
          </a:p>
        </p:txBody>
      </p:sp>
    </p:spTree>
    <p:extLst>
      <p:ext uri="{BB962C8B-B14F-4D97-AF65-F5344CB8AC3E}">
        <p14:creationId xmlns:p14="http://schemas.microsoft.com/office/powerpoint/2010/main" val="294678968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722BF-1B61-AF09-5014-DC6AD83AC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32A20E6-D594-1134-36EB-BBD8B64D2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LUẬN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F4667FB-482B-EEFB-BA2A-FE5EDC1BF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81488" cy="32127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vi-VN"/>
              <a:t>Hướng phát triển:</a:t>
            </a:r>
          </a:p>
          <a:p>
            <a:r>
              <a:rPr lang="vi-VN"/>
              <a:t>Có thể nhận diện nhiều món ăn hơn.</a:t>
            </a:r>
          </a:p>
          <a:p>
            <a:r>
              <a:rPr lang="vi-VN"/>
              <a:t>Cải thiện ước lượng khối lượng bằng mô hình 3D.</a:t>
            </a:r>
          </a:p>
          <a:p>
            <a:r>
              <a:rPr lang="vi-VN"/>
              <a:t>Triển khai ứng dụng cho thiết bị di động.</a:t>
            </a:r>
          </a:p>
          <a:p>
            <a:r>
              <a:rPr lang="vi-VN"/>
              <a:t>Kết hợp chức năng theo dõi, đề xuất dinh dưỡng cho người dùng.</a:t>
            </a:r>
          </a:p>
        </p:txBody>
      </p:sp>
    </p:spTree>
    <p:extLst>
      <p:ext uri="{BB962C8B-B14F-4D97-AF65-F5344CB8AC3E}">
        <p14:creationId xmlns:p14="http://schemas.microsoft.com/office/powerpoint/2010/main" val="176259600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1F1D5-8A8B-3089-9FD4-5B0546CBD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 CẤP THIẾT CỦA ĐỀ TÀI</a:t>
            </a:r>
          </a:p>
        </p:txBody>
      </p:sp>
      <p:sp>
        <p:nvSpPr>
          <p:cNvPr id="4" name="Text Placeholder 27">
            <a:extLst>
              <a:ext uri="{FF2B5EF4-FFF2-40B4-BE49-F238E27FC236}">
                <a16:creationId xmlns:a16="http://schemas.microsoft.com/office/drawing/2014/main" id="{0156C3AD-85B3-1832-9E60-62BBB6EC6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084" y="3867276"/>
            <a:ext cx="3171444" cy="969899"/>
          </a:xfrm>
        </p:spPr>
        <p:txBody>
          <a:bodyPr>
            <a:normAutofit fontScale="925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2000"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Xu </a:t>
            </a:r>
            <a:r>
              <a:rPr lang="vi-VN" sz="2000"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hướng chăm sóc sức khỏe, kiểm soát chế độ ăn uống ngày càng tăng.</a:t>
            </a:r>
            <a:endParaRPr lang="en-US" sz="2000" dirty="0"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Text Placeholder 27">
            <a:extLst>
              <a:ext uri="{FF2B5EF4-FFF2-40B4-BE49-F238E27FC236}">
                <a16:creationId xmlns:a16="http://schemas.microsoft.com/office/drawing/2014/main" id="{AB7FF262-B868-4F70-0AE7-1250544EFBB2}"/>
              </a:ext>
            </a:extLst>
          </p:cNvPr>
          <p:cNvSpPr txBox="1">
            <a:spLocks/>
          </p:cNvSpPr>
          <p:nvPr/>
        </p:nvSpPr>
        <p:spPr>
          <a:xfrm>
            <a:off x="4510278" y="3867276"/>
            <a:ext cx="3171444" cy="969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Ø"/>
            </a:pPr>
            <a:r>
              <a:rPr lang="vi-VN" sz="2000"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Việc tính toán calo thủ công khó khăn và bất tiện.</a:t>
            </a:r>
            <a:endParaRPr lang="en-US" sz="2000" dirty="0"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6" name="Text Placeholder 27">
            <a:extLst>
              <a:ext uri="{FF2B5EF4-FFF2-40B4-BE49-F238E27FC236}">
                <a16:creationId xmlns:a16="http://schemas.microsoft.com/office/drawing/2014/main" id="{8185D33E-446C-C5B7-AB54-F10AD963959F}"/>
              </a:ext>
            </a:extLst>
          </p:cNvPr>
          <p:cNvSpPr txBox="1">
            <a:spLocks/>
          </p:cNvSpPr>
          <p:nvPr/>
        </p:nvSpPr>
        <p:spPr>
          <a:xfrm>
            <a:off x="7967472" y="3867275"/>
            <a:ext cx="3171444" cy="969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Ø"/>
            </a:pPr>
            <a:r>
              <a:rPr lang="vi-VN" sz="2000"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Trí tuệ nhân tạo, đặc biệt là thị giác máy tính phát triển mạnh.</a:t>
            </a:r>
            <a:endParaRPr lang="en-US" sz="2000" dirty="0"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CADB83D-14C4-BDB3-806C-799A59C728B1}"/>
              </a:ext>
            </a:extLst>
          </p:cNvPr>
          <p:cNvSpPr/>
          <p:nvPr/>
        </p:nvSpPr>
        <p:spPr>
          <a:xfrm>
            <a:off x="710184" y="4933223"/>
            <a:ext cx="685800" cy="923330"/>
          </a:xfrm>
          <a:prstGeom prst="rightArrow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8" name="Content Placeholder 30">
            <a:extLst>
              <a:ext uri="{FF2B5EF4-FFF2-40B4-BE49-F238E27FC236}">
                <a16:creationId xmlns:a16="http://schemas.microsoft.com/office/drawing/2014/main" id="{96F6B293-FBB8-23E8-E94F-7473230B02F4}"/>
              </a:ext>
            </a:extLst>
          </p:cNvPr>
          <p:cNvSpPr txBox="1">
            <a:spLocks/>
          </p:cNvSpPr>
          <p:nvPr/>
        </p:nvSpPr>
        <p:spPr>
          <a:xfrm>
            <a:off x="1556909" y="4994779"/>
            <a:ext cx="10079038" cy="861774"/>
          </a:xfrm>
          <a:prstGeom prst="rect">
            <a:avLst/>
          </a:prstGeom>
          <a:ln>
            <a:solidFill>
              <a:schemeClr val="accent3">
                <a:lumMod val="50000"/>
              </a:schemeClr>
            </a:solidFill>
          </a:ln>
          <a:effectLst>
            <a:glow>
              <a:schemeClr val="accent5">
                <a:satMod val="175000"/>
                <a:alpha val="55000"/>
              </a:schemeClr>
            </a:glow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39700" h="63500"/>
          </a:sp3d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>
                <a:solidFill>
                  <a:srgbClr val="00B0F0"/>
                </a:solidFill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Đề tài mang tính ứng dụng cao trong thực tế và cá nhân hóa dinh dưỡng.</a:t>
            </a:r>
            <a:endParaRPr lang="en-US" dirty="0">
              <a:solidFill>
                <a:srgbClr val="00B0F0"/>
              </a:solidFill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pic>
        <p:nvPicPr>
          <p:cNvPr id="1026" name="Picture 2" descr="[Giải đáp] Ngành Dinh dưỡng học gì? Học bao nhiêu năm?">
            <a:extLst>
              <a:ext uri="{FF2B5EF4-FFF2-40B4-BE49-F238E27FC236}">
                <a16:creationId xmlns:a16="http://schemas.microsoft.com/office/drawing/2014/main" id="{3BE3E772-9494-2B99-6401-94C99D3C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03" r="5844"/>
          <a:stretch/>
        </p:blipFill>
        <p:spPr bwMode="auto">
          <a:xfrm>
            <a:off x="1053084" y="1389888"/>
            <a:ext cx="3171444" cy="247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FEA2C8-1369-CD05-EE9B-46901A756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0278" y="1389888"/>
            <a:ext cx="3171444" cy="2477387"/>
          </a:xfrm>
          <a:prstGeom prst="rect">
            <a:avLst/>
          </a:prstGeom>
        </p:spPr>
      </p:pic>
      <p:pic>
        <p:nvPicPr>
          <p:cNvPr id="1032" name="Picture 8" descr="Mối lo về bảo mật khi ứng dụng trí tuệ nhân tạo">
            <a:extLst>
              <a:ext uri="{FF2B5EF4-FFF2-40B4-BE49-F238E27FC236}">
                <a16:creationId xmlns:a16="http://schemas.microsoft.com/office/drawing/2014/main" id="{85CE67F0-3BC1-BB88-9C3B-AF2DCEC9A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152" y="1386543"/>
            <a:ext cx="3072764" cy="248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9749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  <p:bldP spid="7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DF357-EE5B-17ED-AC3D-47B616260344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>
            <a:prstTxWarp prst="textArchUp">
              <a:avLst/>
            </a:prstTxWarp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vi-VN" b="1">
                <a:solidFill>
                  <a:srgbClr val="7030A0"/>
                </a:solidFill>
              </a:rPr>
              <a:t>CẢM ƠN THẦY CÔ VÀ CÁC BẠN ĐÃ LĂNG NGHE</a:t>
            </a:r>
          </a:p>
        </p:txBody>
      </p:sp>
    </p:spTree>
    <p:extLst>
      <p:ext uri="{BB962C8B-B14F-4D97-AF65-F5344CB8AC3E}">
        <p14:creationId xmlns:p14="http://schemas.microsoft.com/office/powerpoint/2010/main" val="151125783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1F27B-17DB-DE5C-5CA9-CAB030317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1972" y="2073465"/>
            <a:ext cx="8068056" cy="2088007"/>
          </a:xfrm>
        </p:spPr>
        <p:txBody>
          <a:bodyPr/>
          <a:lstStyle/>
          <a:p>
            <a:pPr marL="0" indent="0" algn="just">
              <a:buNone/>
            </a:pPr>
            <a:r>
              <a:rPr lang="vi-VN"/>
              <a:t>Xây dựng hệ thống ước lượng calo từ hình ảnh: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vi-VN"/>
              <a:t>Nhận diện món ăn bằng mô hình YOLOv8.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vi-VN"/>
              <a:t>Ước lượng calo từng món và tổng calo bữa ăn.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vi-VN"/>
              <a:t>Giao diện hệ thống thân thiện.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AEE607-063A-CF2D-E620-B24E40AB5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MỤC TIÊU ĐỀ TÀI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649932-D43E-6109-76C6-A7A1413EA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0" y="2073465"/>
            <a:ext cx="495369" cy="523948"/>
          </a:xfrm>
          <a:prstGeom prst="rect">
            <a:avLst/>
          </a:prstGeom>
        </p:spPr>
      </p:pic>
      <p:pic>
        <p:nvPicPr>
          <p:cNvPr id="2050" name="Picture 2" descr="Chạy bộ với những mục tiêu nhỏ">
            <a:extLst>
              <a:ext uri="{FF2B5EF4-FFF2-40B4-BE49-F238E27FC236}">
                <a16:creationId xmlns:a16="http://schemas.microsoft.com/office/drawing/2014/main" id="{51F4A18D-C995-B7E7-81A7-78322900A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02" y="5095827"/>
            <a:ext cx="2132042" cy="170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50041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41A0C-3BA5-8F18-7486-83FF7888F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FEDED-067B-D342-1F10-48F635B82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084" y="3935851"/>
            <a:ext cx="10468356" cy="1934115"/>
          </a:xfrm>
        </p:spPr>
        <p:txBody>
          <a:bodyPr>
            <a:noAutofit/>
          </a:bodyPr>
          <a:lstStyle/>
          <a:p>
            <a:pPr algn="just"/>
            <a:r>
              <a:rPr lang="vi-VN"/>
              <a:t>Đầu vào: Hình ảnh món ăn.</a:t>
            </a:r>
          </a:p>
          <a:p>
            <a:pPr algn="just"/>
            <a:r>
              <a:rPr lang="vi-VN"/>
              <a:t>Đầu ra: Danh sách món ăn, calo từng món và tổng calo bữa ăn.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vi-VN"/>
              <a:t>Yêu cầu: Nhận diện chính xác món ăn, ước lượng gần đúng nhất lượng calo trong bữa ăn.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6F81A9-6479-2869-CA4E-DC389EA1B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PHÁT BIỂU BÀI TOÁN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C3AF30-3792-13C7-FF59-827D06529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138" y="140757"/>
            <a:ext cx="7209724" cy="4806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87189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878B0A-D02F-79D7-B140-AD3F1843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5AA0C-2665-4F2B-E122-3657979F1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322" y="2027745"/>
            <a:ext cx="8563356" cy="3092895"/>
          </a:xfrm>
        </p:spPr>
        <p:txBody>
          <a:bodyPr/>
          <a:lstStyle/>
          <a:p>
            <a:pPr algn="just"/>
            <a:r>
              <a:rPr lang="vi-VN"/>
              <a:t>Món ăn đa dạng, cách bày trí khác nhau.</a:t>
            </a:r>
          </a:p>
          <a:p>
            <a:pPr algn="just"/>
            <a:r>
              <a:rPr lang="vi-VN"/>
              <a:t>Hình ảnh không thể hiện rõ phương pháp chế biến.</a:t>
            </a:r>
          </a:p>
          <a:p>
            <a:pPr algn="just"/>
            <a:r>
              <a:rPr lang="vi-VN"/>
              <a:t>Thiếu dữ liệu có nhãn chi tiết.</a:t>
            </a:r>
          </a:p>
          <a:p>
            <a:pPr algn="just"/>
            <a:r>
              <a:rPr lang="vi-VN"/>
              <a:t>Tài nguyên phần cứng giới hạn.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E3B7A1C-2DBC-C890-F17A-B2C49CD07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 KHÓ KHĂN VÀ THỬ THÁCH</a:t>
            </a:r>
          </a:p>
        </p:txBody>
      </p:sp>
    </p:spTree>
    <p:extLst>
      <p:ext uri="{BB962C8B-B14F-4D97-AF65-F5344CB8AC3E}">
        <p14:creationId xmlns:p14="http://schemas.microsoft.com/office/powerpoint/2010/main" val="209458131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9C62D2-2E2C-B5E6-8EB8-4EA6A245D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FFE377F-C071-96CB-3CF7-63971A456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 PHÁP ĐỀ XUẤT</a:t>
            </a:r>
          </a:p>
        </p:txBody>
      </p:sp>
      <p:pic>
        <p:nvPicPr>
          <p:cNvPr id="4098" name="Picture 2" descr="yolov8专题">
            <a:extLst>
              <a:ext uri="{FF2B5EF4-FFF2-40B4-BE49-F238E27FC236}">
                <a16:creationId xmlns:a16="http://schemas.microsoft.com/office/drawing/2014/main" id="{4257D2D5-C0F0-D0CF-C4C8-67AFC9F98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5711" y="1554480"/>
            <a:ext cx="4232546" cy="1766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6186A96-9878-4386-A4DD-0739492B9E31}"/>
              </a:ext>
            </a:extLst>
          </p:cNvPr>
          <p:cNvSpPr/>
          <p:nvPr/>
        </p:nvSpPr>
        <p:spPr>
          <a:xfrm>
            <a:off x="1764792" y="1584960"/>
            <a:ext cx="3008376" cy="6675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/>
              <a:t>Nhận diện món ăn bằng YOLOv8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E763B9-65DB-105B-F3FA-2AF00A1A077B}"/>
              </a:ext>
            </a:extLst>
          </p:cNvPr>
          <p:cNvSpPr/>
          <p:nvPr/>
        </p:nvSpPr>
        <p:spPr>
          <a:xfrm>
            <a:off x="1764792" y="2761488"/>
            <a:ext cx="3008376" cy="6675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/>
              <a:t>Ước lượng khối lượng bằng hồi quy tuyến tính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1A08B4-B62D-A92C-6C88-4116A7095D41}"/>
              </a:ext>
            </a:extLst>
          </p:cNvPr>
          <p:cNvSpPr/>
          <p:nvPr/>
        </p:nvSpPr>
        <p:spPr>
          <a:xfrm>
            <a:off x="1764792" y="3938016"/>
            <a:ext cx="3008376" cy="6675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/>
              <a:t>Tra cứu giá trị calo từ dữ liệu hệ thống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CA44D0-9884-7FFD-877F-058CE2AEA53E}"/>
              </a:ext>
            </a:extLst>
          </p:cNvPr>
          <p:cNvSpPr/>
          <p:nvPr/>
        </p:nvSpPr>
        <p:spPr>
          <a:xfrm>
            <a:off x="1764792" y="5114544"/>
            <a:ext cx="3008376" cy="66751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/>
              <a:t>Tính toán tổng calo bữa ăn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794E2FB5-A1CE-853D-FDA6-6E3D6D30AA50}"/>
              </a:ext>
            </a:extLst>
          </p:cNvPr>
          <p:cNvSpPr/>
          <p:nvPr/>
        </p:nvSpPr>
        <p:spPr>
          <a:xfrm>
            <a:off x="3118104" y="2404872"/>
            <a:ext cx="301752" cy="31089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34BAAEDD-9B6E-2497-F902-3475B1AB9AA4}"/>
              </a:ext>
            </a:extLst>
          </p:cNvPr>
          <p:cNvSpPr/>
          <p:nvPr/>
        </p:nvSpPr>
        <p:spPr>
          <a:xfrm>
            <a:off x="3118104" y="3552444"/>
            <a:ext cx="301752" cy="31089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F817B194-EB0C-BFA6-72C2-3E293021AC44}"/>
              </a:ext>
            </a:extLst>
          </p:cNvPr>
          <p:cNvSpPr/>
          <p:nvPr/>
        </p:nvSpPr>
        <p:spPr>
          <a:xfrm>
            <a:off x="3118104" y="4704588"/>
            <a:ext cx="301752" cy="31089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14" name="Picture 13" descr="R Applications — Part 1: Simple Linear Regression | by Burak Dilber ...">
            <a:extLst>
              <a:ext uri="{FF2B5EF4-FFF2-40B4-BE49-F238E27FC236}">
                <a16:creationId xmlns:a16="http://schemas.microsoft.com/office/drawing/2014/main" id="{4CE518CF-26CF-9159-EB43-01150A0CF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0439" y="3429000"/>
            <a:ext cx="4022901" cy="213817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1930159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E3046-3138-FFDB-6665-55FB4E9282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 descr="A collage of different plates&#10;&#10;AI-generated content may be incorrect.">
            <a:extLst>
              <a:ext uri="{FF2B5EF4-FFF2-40B4-BE49-F238E27FC236}">
                <a16:creationId xmlns:a16="http://schemas.microsoft.com/office/drawing/2014/main" id="{CF8185B9-95CA-8F90-1989-9FE18F0861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5" r="9059" b="8010"/>
          <a:stretch/>
        </p:blipFill>
        <p:spPr bwMode="auto">
          <a:xfrm>
            <a:off x="6315761" y="1671397"/>
            <a:ext cx="5882640" cy="338048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D05087D-BA42-F65B-9F94-C822226EA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BỘ DỮ LIỆU THỰC NGHIỆM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049A5DF-E0E3-F35F-108A-D72E84F0C22E}"/>
              </a:ext>
            </a:extLst>
          </p:cNvPr>
          <p:cNvSpPr txBox="1">
            <a:spLocks/>
          </p:cNvSpPr>
          <p:nvPr/>
        </p:nvSpPr>
        <p:spPr>
          <a:xfrm>
            <a:off x="236525" y="1882552"/>
            <a:ext cx="7234123" cy="39147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vi-VN"/>
              <a:t>Bộ dữ liệu </a:t>
            </a:r>
            <a:r>
              <a:rPr lang="vi-VN" b="1"/>
              <a:t>ECUSTFD-resized-</a:t>
            </a:r>
            <a:r>
              <a:rPr lang="vi-VN"/>
              <a:t>.</a:t>
            </a:r>
          </a:p>
          <a:p>
            <a:pPr algn="just"/>
            <a:r>
              <a:rPr lang="vi-VN"/>
              <a:t>Gồm 2978 ảnh của 19 món ăn.</a:t>
            </a:r>
          </a:p>
          <a:p>
            <a:pPr algn="just"/>
            <a:r>
              <a:rPr lang="vi-VN"/>
              <a:t>Lưu dưới định dạng VOC.</a:t>
            </a:r>
          </a:p>
          <a:p>
            <a:pPr algn="just"/>
            <a:r>
              <a:rPr lang="vi-VN"/>
              <a:t>Dữ liệu ảnh được chụp từ 2 góc nhìn.</a:t>
            </a:r>
          </a:p>
          <a:p>
            <a:pPr algn="just"/>
            <a:r>
              <a:rPr lang="vi-VN"/>
              <a:t>Có vật tham chiếu: đồng xu, đĩa.</a:t>
            </a:r>
          </a:p>
          <a:p>
            <a:pPr algn="just"/>
            <a:r>
              <a:rPr lang="vi-VN"/>
              <a:t>Một tệp Excel lưu trữ khối lượng và</a:t>
            </a:r>
          </a:p>
          <a:p>
            <a:pPr marL="0" indent="0" algn="just">
              <a:buNone/>
            </a:pPr>
            <a:r>
              <a:rPr lang="vi-VN"/>
              <a:t>thể tích món ăn.</a:t>
            </a:r>
          </a:p>
        </p:txBody>
      </p:sp>
    </p:spTree>
    <p:extLst>
      <p:ext uri="{BB962C8B-B14F-4D97-AF65-F5344CB8AC3E}">
        <p14:creationId xmlns:p14="http://schemas.microsoft.com/office/powerpoint/2010/main" val="37163935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DD5971-575D-6A46-3F3E-1A09CFA56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D05C5F3-1BCD-F71F-3C4F-CA7D6708E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BỘ DỮ LIỆU THỰC NGHIỆM</a:t>
            </a:r>
          </a:p>
        </p:txBody>
      </p:sp>
      <p:pic>
        <p:nvPicPr>
          <p:cNvPr id="6" name="Picture 5" descr="A red apple on a white plate&#10;&#10;AI-generated content may be incorrect.">
            <a:extLst>
              <a:ext uri="{FF2B5EF4-FFF2-40B4-BE49-F238E27FC236}">
                <a16:creationId xmlns:a16="http://schemas.microsoft.com/office/drawing/2014/main" id="{89128EF8-1694-E19B-DBF4-C90BD03E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689" y="1369250"/>
            <a:ext cx="5114925" cy="214439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Picture 7" descr="A close-up of a coin&#10;&#10;AI-generated content may be incorrect.">
            <a:extLst>
              <a:ext uri="{FF2B5EF4-FFF2-40B4-BE49-F238E27FC236}">
                <a16:creationId xmlns:a16="http://schemas.microsoft.com/office/drawing/2014/main" id="{CFA5A231-D04F-A701-E506-205B4EBEC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428" y="3975290"/>
            <a:ext cx="2492988" cy="185858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D23130-9EC2-4920-8C30-E6C218FE92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9171" y="3813047"/>
            <a:ext cx="3660649" cy="2601901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868C67-EC61-F450-FD1D-0ACEA1748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6785" y="1695450"/>
            <a:ext cx="4993005" cy="3467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577972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351FB0-9813-2838-8F19-62029A4EE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number&#10;&#10;AI-generated content may be incorrect.">
            <a:extLst>
              <a:ext uri="{FF2B5EF4-FFF2-40B4-BE49-F238E27FC236}">
                <a16:creationId xmlns:a16="http://schemas.microsoft.com/office/drawing/2014/main" id="{42D5FDB5-0401-E316-876E-0A45C9327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560" y="3610015"/>
            <a:ext cx="9343580" cy="151640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204F7-066F-13AF-7D20-D3B903BEC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3084" y="1546868"/>
            <a:ext cx="8563356" cy="2218595"/>
          </a:xfrm>
        </p:spPr>
        <p:txBody>
          <a:bodyPr/>
          <a:lstStyle/>
          <a:p>
            <a:pPr algn="just"/>
            <a:r>
              <a:rPr lang="vi-VN"/>
              <a:t>Mô hình one-stage, tốc độ cao, độ chính xác tốt.</a:t>
            </a:r>
          </a:p>
          <a:p>
            <a:pPr algn="just"/>
            <a:r>
              <a:rPr lang="vi-VN"/>
              <a:t>Sử dụng YOLOv8n để huấn luyện trên Google Colab.</a:t>
            </a:r>
          </a:p>
          <a:p>
            <a:pPr algn="just"/>
            <a:r>
              <a:rPr lang="vi-VN"/>
              <a:t>Có khả năng phát hiện tốt vật thể nhỏ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6A035A-FEC8-8BB7-B198-E51BBD379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084" y="355981"/>
            <a:ext cx="10085832" cy="796163"/>
          </a:xfrm>
        </p:spPr>
        <p:txBody>
          <a:bodyPr>
            <a:normAutofit/>
          </a:bodyPr>
          <a:lstStyle/>
          <a:p>
            <a:pPr algn="ctr"/>
            <a:r>
              <a:rPr lang="vi-VN" sz="340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MÔ HÌNH YOLOv8</a:t>
            </a:r>
          </a:p>
        </p:txBody>
      </p:sp>
    </p:spTree>
    <p:extLst>
      <p:ext uri="{BB962C8B-B14F-4D97-AF65-F5344CB8AC3E}">
        <p14:creationId xmlns:p14="http://schemas.microsoft.com/office/powerpoint/2010/main" val="275240702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683</Words>
  <Application>Microsoft Office PowerPoint</Application>
  <PresentationFormat>Widescreen</PresentationFormat>
  <Paragraphs>88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Meiryo UI</vt:lpstr>
      <vt:lpstr>Aptos</vt:lpstr>
      <vt:lpstr>Aptos Display</vt:lpstr>
      <vt:lpstr>Arial</vt:lpstr>
      <vt:lpstr>Times New Roman</vt:lpstr>
      <vt:lpstr>Wingdings</vt:lpstr>
      <vt:lpstr>Office Theme</vt:lpstr>
      <vt:lpstr>Custom Design</vt:lpstr>
      <vt:lpstr>ĐỒ ÁN TỐT NGHIỆP NGÀNH KHOA HỌC MÁY TÍNH  XÂY DỰNG HỆ THỐNG ƯỚC LƯỢNG CALO TRONG BỮA ĂN BẰNG MÔ HÌNH YOLOv8</vt:lpstr>
      <vt:lpstr>TÍNH CẤP THIẾT CỦA ĐỀ TÀI</vt:lpstr>
      <vt:lpstr>MỤC TIÊU ĐỀ TÀI</vt:lpstr>
      <vt:lpstr>PHÁT BIỂU BÀI TOÁN</vt:lpstr>
      <vt:lpstr>CÁC KHÓ KHĂN VÀ THỬ THÁCH</vt:lpstr>
      <vt:lpstr>GIẢI PHÁP ĐỀ XUẤT</vt:lpstr>
      <vt:lpstr>BỘ DỮ LIỆU THỰC NGHIỆM</vt:lpstr>
      <vt:lpstr>BỘ DỮ LIỆU THỰC NGHIỆM</vt:lpstr>
      <vt:lpstr>MÔ HÌNH YOLOv8</vt:lpstr>
      <vt:lpstr>MÔ HÌNH HỒI QUY TUYẾN TÍNH</vt:lpstr>
      <vt:lpstr>THỰC NGHIỆM VÀ KẾT QUẢ</vt:lpstr>
      <vt:lpstr>THỰC NGHIỆM VÀ KẾT QUẢ</vt:lpstr>
      <vt:lpstr>THỰC NGHIỆM VÀ KẾT QUẢ</vt:lpstr>
      <vt:lpstr>THỰC NGHIỆM VÀ KẾT QUẢ</vt:lpstr>
      <vt:lpstr>GIAO DIỆN HỆ THỐNG</vt:lpstr>
      <vt:lpstr>GIAO DIỆN HỆ THỐNG</vt:lpstr>
      <vt:lpstr>GIAO DIỆN HỆ THỐNG</vt:lpstr>
      <vt:lpstr>KẾT LUẬN</vt:lpstr>
      <vt:lpstr>KẾT LUẬN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Quân Nguyễn Hồng</dc:creator>
  <cp:lastModifiedBy>Quân Nguyễn Hồng</cp:lastModifiedBy>
  <cp:revision>3</cp:revision>
  <dcterms:created xsi:type="dcterms:W3CDTF">2025-05-26T13:55:38Z</dcterms:created>
  <dcterms:modified xsi:type="dcterms:W3CDTF">2025-05-26T17:06:14Z</dcterms:modified>
</cp:coreProperties>
</file>

<file path=docProps/thumbnail.jpeg>
</file>